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256" r:id="rId2"/>
    <p:sldId id="259" r:id="rId3"/>
    <p:sldId id="261" r:id="rId4"/>
    <p:sldId id="260" r:id="rId5"/>
    <p:sldId id="263" r:id="rId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8" autoAdjust="0"/>
    <p:restoredTop sz="94705" autoAdjust="0"/>
  </p:normalViewPr>
  <p:slideViewPr>
    <p:cSldViewPr>
      <p:cViewPr varScale="1">
        <p:scale>
          <a:sx n="79" d="100"/>
          <a:sy n="79" d="100"/>
        </p:scale>
        <p:origin x="1498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3082" y="5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de-DE" dirty="0"/>
              <a:t>Sonntagsfrage</a:t>
            </a:r>
          </a:p>
        </c:rich>
      </c:tx>
      <c:layout>
        <c:manualLayout>
          <c:xMode val="edge"/>
          <c:yMode val="edge"/>
          <c:x val="0.31747679109555749"/>
          <c:y val="1.6836199685282379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3322530864197532"/>
          <c:y val="0.14263067166715054"/>
          <c:w val="0.61066503839797803"/>
          <c:h val="0.724587833481589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Januar 2013</c:v>
                </c:pt>
              </c:strCache>
            </c:strRef>
          </c:tx>
          <c:invertIfNegative val="0"/>
          <c:cat>
            <c:strRef>
              <c:f>Tabelle1!$A$2:$A$5</c:f>
              <c:strCache>
                <c:ptCount val="4"/>
                <c:pt idx="0">
                  <c:v>CDU/CSU</c:v>
                </c:pt>
                <c:pt idx="1">
                  <c:v>SPD</c:v>
                </c:pt>
                <c:pt idx="2">
                  <c:v>Grüne</c:v>
                </c:pt>
                <c:pt idx="3">
                  <c:v>FDP</c:v>
                </c:pt>
              </c:strCache>
            </c:str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39</c:v>
                </c:pt>
                <c:pt idx="1">
                  <c:v>28</c:v>
                </c:pt>
                <c:pt idx="2">
                  <c:v>14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EC-47A6-980E-8BDABF01D356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Februar 2013</c:v>
                </c:pt>
              </c:strCache>
            </c:strRef>
          </c:tx>
          <c:invertIfNegative val="0"/>
          <c:cat>
            <c:strRef>
              <c:f>Tabelle1!$A$2:$A$5</c:f>
              <c:strCache>
                <c:ptCount val="4"/>
                <c:pt idx="0">
                  <c:v>CDU/CSU</c:v>
                </c:pt>
                <c:pt idx="1">
                  <c:v>SPD</c:v>
                </c:pt>
                <c:pt idx="2">
                  <c:v>Grüne</c:v>
                </c:pt>
                <c:pt idx="3">
                  <c:v>FDP</c:v>
                </c:pt>
              </c:strCache>
            </c:strRef>
          </c:cat>
          <c:val>
            <c:numRef>
              <c:f>Tabelle1!$C$2:$C$5</c:f>
              <c:numCache>
                <c:formatCode>General</c:formatCode>
                <c:ptCount val="4"/>
                <c:pt idx="0">
                  <c:v>39</c:v>
                </c:pt>
                <c:pt idx="1">
                  <c:v>27</c:v>
                </c:pt>
                <c:pt idx="2">
                  <c:v>15</c:v>
                </c:pt>
                <c:pt idx="3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0EC-47A6-980E-8BDABF01D356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März 2013</c:v>
                </c:pt>
              </c:strCache>
            </c:strRef>
          </c:tx>
          <c:invertIfNegative val="0"/>
          <c:cat>
            <c:strRef>
              <c:f>Tabelle1!$A$2:$A$5</c:f>
              <c:strCache>
                <c:ptCount val="4"/>
                <c:pt idx="0">
                  <c:v>CDU/CSU</c:v>
                </c:pt>
                <c:pt idx="1">
                  <c:v>SPD</c:v>
                </c:pt>
                <c:pt idx="2">
                  <c:v>Grüne</c:v>
                </c:pt>
                <c:pt idx="3">
                  <c:v>FDP</c:v>
                </c:pt>
              </c:strCache>
            </c:strRef>
          </c:cat>
          <c:val>
            <c:numRef>
              <c:f>Tabelle1!$D$2:$D$5</c:f>
              <c:numCache>
                <c:formatCode>General</c:formatCode>
                <c:ptCount val="4"/>
                <c:pt idx="0">
                  <c:v>39.5</c:v>
                </c:pt>
                <c:pt idx="1">
                  <c:v>26.5</c:v>
                </c:pt>
                <c:pt idx="2">
                  <c:v>15.5</c:v>
                </c:pt>
                <c:pt idx="3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0EC-47A6-980E-8BDABF01D3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4362896"/>
        <c:axId val="304367376"/>
      </c:barChart>
      <c:catAx>
        <c:axId val="3043628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04367376"/>
        <c:crosses val="autoZero"/>
        <c:auto val="1"/>
        <c:lblAlgn val="ctr"/>
        <c:lblOffset val="100"/>
        <c:noMultiLvlLbl val="0"/>
      </c:catAx>
      <c:valAx>
        <c:axId val="30436737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dirty="0"/>
                  <a:t>Stimmen</a:t>
                </a:r>
                <a:r>
                  <a:rPr lang="de-DE" baseline="0" dirty="0"/>
                  <a:t>anteil  in %</a:t>
                </a:r>
                <a:endParaRPr lang="de-DE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30436289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460E91-3973-4FEF-B948-73BA55CC5F3F}" type="datetimeFigureOut">
              <a:rPr lang="de-DE" smtClean="0"/>
              <a:t>23.04.2017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8B699B-5F18-41C9-B3F1-7838B0C2DD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03667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19E082-D262-42E1-AB3F-E4B9BFEA9821}" type="datetimeFigureOut">
              <a:rPr lang="de-DE" smtClean="0"/>
              <a:t>23.04.2017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51E406-A4C0-468B-AD74-475A92C5B61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1922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winkliges Dreiec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17" name="Untertitel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de-DE"/>
              <a:t>Formatvorlage des Untertitelmasters durch Klicken bearbeiten</a:t>
            </a:r>
            <a:endParaRPr kumimoji="0" lang="en-US"/>
          </a:p>
        </p:txBody>
      </p:sp>
      <p:grpSp>
        <p:nvGrpSpPr>
          <p:cNvPr id="2" name="Gruppieren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ihand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ihand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ihand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Gerade Verbindung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umsplatzhalt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E7684BE-53B5-4FE6-A204-6AEC6FD3301C}" type="datetime1">
              <a:rPr lang="de-DE" smtClean="0"/>
              <a:t>23.04.2017</a:t>
            </a:fld>
            <a:endParaRPr lang="de-DE"/>
          </a:p>
        </p:txBody>
      </p:sp>
      <p:sp>
        <p:nvSpPr>
          <p:cNvPr id="19" name="Fußzeilenplatzhalt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de-DE" dirty="0"/>
              <a:t>M. Ivens</a:t>
            </a:r>
          </a:p>
        </p:txBody>
      </p:sp>
      <p:sp>
        <p:nvSpPr>
          <p:cNvPr id="27" name="Foliennummernplatzhalt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3DAB457-9EDC-4751-A75B-B17596E17AD8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lvl="0" eaLnBrk="1" latinLnBrk="0" hangingPunct="1"/>
            <a:r>
              <a:rPr lang="de-DE" dirty="0"/>
              <a:t>Textmasterformat bearbeiten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589384" cy="365760"/>
          </a:xfrm>
        </p:spPr>
        <p:txBody>
          <a:bodyPr/>
          <a:lstStyle/>
          <a:p>
            <a:fld id="{F2C0E94A-0F38-41FA-96F4-7C03C360D787}" type="datetime1">
              <a:rPr lang="de-DE" smtClean="0"/>
              <a:t>23.04.2017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de-DE" dirty="0"/>
              <a:t>M. Ivens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316416" y="6407944"/>
            <a:ext cx="696616" cy="365125"/>
          </a:xfrm>
        </p:spPr>
        <p:txBody>
          <a:bodyPr/>
          <a:lstStyle>
            <a:lvl1pPr>
              <a:defRPr sz="1200"/>
            </a:lvl1pPr>
            <a:extLst/>
          </a:lstStyle>
          <a:p>
            <a:fld id="{D3DAB457-9EDC-4751-A75B-B17596E17AD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ihand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ihand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echtwinkliges Dreiec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Gerade Verbindung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elplatzhalt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0" name="Textplatzhalt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/>
              <a:t>Textmasterformat bearbeiten</a:t>
            </a:r>
          </a:p>
          <a:p>
            <a:pPr lvl="1" eaLnBrk="1" latinLnBrk="0" hangingPunct="1"/>
            <a:r>
              <a:rPr kumimoji="0" lang="de-DE"/>
              <a:t>Zweite Ebene</a:t>
            </a:r>
          </a:p>
          <a:p>
            <a:pPr lvl="2" eaLnBrk="1" latinLnBrk="0" hangingPunct="1"/>
            <a:r>
              <a:rPr kumimoji="0" lang="de-DE"/>
              <a:t>Dritte Ebene</a:t>
            </a:r>
          </a:p>
          <a:p>
            <a:pPr lvl="3" eaLnBrk="1" latinLnBrk="0" hangingPunct="1"/>
            <a:r>
              <a:rPr kumimoji="0" lang="de-DE"/>
              <a:t>Vierte Ebene</a:t>
            </a:r>
          </a:p>
          <a:p>
            <a:pPr lvl="4" eaLnBrk="1" latinLnBrk="0" hangingPunct="1"/>
            <a:r>
              <a:rPr kumimoji="0" lang="de-DE"/>
              <a:t>Fünfte Ebene</a:t>
            </a:r>
            <a:endParaRPr kumimoji="0" lang="en-US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7456E04-EEEE-401C-8973-1FFC416741F2}" type="datetime1">
              <a:rPr lang="de-DE" smtClean="0"/>
              <a:t>23.04.2017</a:t>
            </a:fld>
            <a:endParaRPr lang="de-DE"/>
          </a:p>
        </p:txBody>
      </p:sp>
      <p:sp>
        <p:nvSpPr>
          <p:cNvPr id="22" name="Fußzeilenplatzhalt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de-DE" dirty="0"/>
              <a:t>M. Ivens</a:t>
            </a:r>
          </a:p>
        </p:txBody>
      </p:sp>
      <p:sp>
        <p:nvSpPr>
          <p:cNvPr id="18" name="Foliennummernplatzhalt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3DAB457-9EDC-4751-A75B-B17596E17AD8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Bekannte Formeln aus der Mathematik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Eine Beispiel-Präsentation von M. Ivens</a:t>
            </a:r>
          </a:p>
        </p:txBody>
      </p:sp>
    </p:spTree>
    <p:extLst>
      <p:ext uri="{BB962C8B-B14F-4D97-AF65-F5344CB8AC3E}">
        <p14:creationId xmlns:p14="http://schemas.microsoft.com/office/powerpoint/2010/main" val="1503469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de-DE" sz="2000" dirty="0"/>
                  <a:t>Kettenregel</a:t>
                </a: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de-DE" sz="1600" i="1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de-DE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1600" i="1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de-DE" sz="1600" i="1">
                          <a:latin typeface="Cambria Math"/>
                        </a:rPr>
                        <m:t>=</m:t>
                      </m:r>
                      <m:limUpp>
                        <m:limUppPr>
                          <m:ctrlPr>
                            <a:rPr lang="de-DE" sz="1600" i="1">
                              <a:latin typeface="Cambria Math" panose="02040503050406030204" pitchFamily="18" charset="0"/>
                            </a:rPr>
                          </m:ctrlPr>
                        </m:limUppPr>
                        <m:e>
                          <m:groupChr>
                            <m:groupChrPr>
                              <m:chr m:val="⏞"/>
                              <m:pos m:val="top"/>
                              <m:vertJc m:val="bot"/>
                              <m:ctrlPr>
                                <a:rPr lang="de-DE" sz="1600" i="1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func>
                                <m:funcPr>
                                  <m:ctrlPr>
                                    <a:rPr lang="de-DE" sz="16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de-DE" sz="1600">
                                      <a:latin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limLow>
                                    <m:limLowPr>
                                      <m:ctrlPr>
                                        <a:rPr lang="de-DE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limLowPr>
                                    <m:e>
                                      <m:groupChr>
                                        <m:groupChrPr>
                                          <m:chr m:val="⏟"/>
                                          <m:ctrlPr>
                                            <a:rPr lang="de-DE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groupChrPr>
                                        <m:e>
                                          <m:d>
                                            <m:dPr>
                                              <m:ctrlPr>
                                                <a:rPr lang="de-DE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sSup>
                                                <m:sSupPr>
                                                  <m:ctrlPr>
                                                    <a:rPr lang="de-DE" sz="1600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a:rPr lang="de-DE" sz="1600" i="1">
                                                      <a:latin typeface="Cambria Math"/>
                                                    </a:rPr>
                                                    <m:t>𝑥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de-DE" sz="1600" i="1"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  <m:r>
                                                <a:rPr lang="de-DE" sz="1600" i="1">
                                                  <a:latin typeface="Cambria Math"/>
                                                </a:rPr>
                                                <m:t>−3</m:t>
                                              </m:r>
                                            </m:e>
                                          </m:d>
                                        </m:e>
                                      </m:groupChr>
                                    </m:e>
                                    <m:lim>
                                      <m:r>
                                        <m:rPr>
                                          <m:nor/>
                                        </m:rPr>
                                        <a:rPr lang="de-DE" sz="1600">
                                          <a:latin typeface="Cambria Math"/>
                                        </a:rPr>
                                        <m:t>innere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de-DE" sz="1600">
                                          <a:latin typeface="Cambria Math"/>
                                        </a:rPr>
                                        <m:t> 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de-DE" sz="1600">
                                          <a:latin typeface="Cambria Math"/>
                                        </a:rPr>
                                        <m:t>Fkt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de-DE" sz="1600">
                                          <a:latin typeface="Cambria Math"/>
                                        </a:rPr>
                                        <m:t>.</m:t>
                                      </m:r>
                                    </m:lim>
                                  </m:limLow>
                                </m:e>
                              </m:func>
                            </m:e>
                          </m:groupChr>
                        </m:e>
                        <m:lim>
                          <m:r>
                            <m:rPr>
                              <m:nor/>
                            </m:rPr>
                            <a:rPr lang="de-DE" sz="1600">
                              <a:latin typeface="Cambria Math"/>
                            </a:rPr>
                            <m:t>ä</m:t>
                          </m:r>
                          <m:r>
                            <m:rPr>
                              <m:nor/>
                            </m:rPr>
                            <a:rPr lang="de-DE" sz="1600">
                              <a:latin typeface="Cambria Math"/>
                            </a:rPr>
                            <m:t>u</m:t>
                          </m:r>
                          <m:r>
                            <m:rPr>
                              <m:nor/>
                            </m:rPr>
                            <a:rPr lang="de-DE" sz="1600">
                              <a:latin typeface="Cambria Math"/>
                            </a:rPr>
                            <m:t>ß</m:t>
                          </m:r>
                          <m:r>
                            <m:rPr>
                              <m:nor/>
                            </m:rPr>
                            <a:rPr lang="de-DE" sz="1600">
                              <a:latin typeface="Cambria Math"/>
                            </a:rPr>
                            <m:t>ere</m:t>
                          </m:r>
                          <m:r>
                            <m:rPr>
                              <m:nor/>
                            </m:rPr>
                            <a:rPr lang="de-DE" sz="1600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de-DE" sz="1600">
                              <a:latin typeface="Cambria Math"/>
                            </a:rPr>
                            <m:t>Funktion</m:t>
                          </m:r>
                        </m:lim>
                      </m:limUpp>
                      <m:r>
                        <a:rPr lang="de-DE" sz="1600" i="1">
                          <a:latin typeface="Cambria Math"/>
                          <a:ea typeface="Cambria Math"/>
                          <a:sym typeface="Symbol"/>
                        </a:rPr>
                        <m:t>⟹</m:t>
                      </m:r>
                      <m:r>
                        <a:rPr lang="de-DE" sz="1600" i="1">
                          <a:latin typeface="Cambria Math"/>
                          <a:sym typeface="Symbol"/>
                        </a:rPr>
                        <m:t> </m:t>
                      </m:r>
                      <m:sSup>
                        <m:sSupPr>
                          <m:ctrlPr>
                            <a:rPr lang="de-DE" sz="1600" i="1">
                              <a:latin typeface="Cambria Math" panose="02040503050406030204" pitchFamily="18" charset="0"/>
                              <a:sym typeface="Symbol"/>
                            </a:rPr>
                          </m:ctrlPr>
                        </m:sSupPr>
                        <m:e>
                          <m:r>
                            <a:rPr lang="de-DE" sz="1600" i="1">
                              <a:latin typeface="Cambria Math"/>
                              <a:sym typeface="Symbol"/>
                            </a:rPr>
                            <m:t>𝑓</m:t>
                          </m:r>
                        </m:e>
                        <m:sup>
                          <m:r>
                            <a:rPr lang="de-DE" sz="1600" i="1">
                              <a:latin typeface="Cambria Math"/>
                              <a:sym typeface="Symbol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de-DE" sz="1600" i="1">
                              <a:latin typeface="Cambria Math" panose="02040503050406030204" pitchFamily="18" charset="0"/>
                              <a:sym typeface="Symbol"/>
                            </a:rPr>
                          </m:ctrlPr>
                        </m:dPr>
                        <m:e>
                          <m:r>
                            <a:rPr lang="de-DE" sz="1600" i="1">
                              <a:latin typeface="Cambria Math"/>
                              <a:sym typeface="Symbol"/>
                            </a:rPr>
                            <m:t>𝑥</m:t>
                          </m:r>
                        </m:e>
                      </m:d>
                      <m:r>
                        <a:rPr lang="de-DE" sz="1600" i="1">
                          <a:latin typeface="Cambria Math"/>
                          <a:sym typeface="Symbol"/>
                        </a:rPr>
                        <m:t>=</m:t>
                      </m:r>
                      <m:limLow>
                        <m:limLowPr>
                          <m:ctrlPr>
                            <a:rPr lang="de-DE" sz="1600" i="1">
                              <a:latin typeface="Cambria Math" panose="02040503050406030204" pitchFamily="18" charset="0"/>
                              <a:sym typeface="Symbol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de-DE" sz="1600" i="1">
                                  <a:latin typeface="Cambria Math" panose="02040503050406030204" pitchFamily="18" charset="0"/>
                                  <a:sym typeface="Symbol"/>
                                </a:rPr>
                              </m:ctrlPr>
                            </m:groupChrPr>
                            <m:e>
                              <m:r>
                                <a:rPr lang="de-DE" sz="1600" i="1">
                                  <a:latin typeface="Cambria Math"/>
                                  <a:sym typeface="Symbol"/>
                                </a:rPr>
                                <m:t>2</m:t>
                              </m:r>
                              <m:r>
                                <a:rPr lang="de-DE" sz="1600" i="1">
                                  <a:latin typeface="Cambria Math"/>
                                  <a:sym typeface="Symbol"/>
                                </a:rPr>
                                <m:t>𝑥</m:t>
                              </m:r>
                            </m:e>
                          </m:groupChr>
                        </m:e>
                        <m:lim>
                          <m:eqArr>
                            <m:eqArrPr>
                              <m:ctrlPr>
                                <a:rPr lang="de-DE" sz="1600" i="1">
                                  <a:latin typeface="Cambria Math" panose="02040503050406030204" pitchFamily="18" charset="0"/>
                                  <a:sym typeface="Symbol"/>
                                </a:rPr>
                              </m:ctrlPr>
                            </m:eqArrPr>
                            <m:e>
                              <m:r>
                                <m:rPr>
                                  <m:nor/>
                                </m:rPr>
                                <a:rPr lang="de-DE" sz="1600">
                                  <a:latin typeface="Cambria Math"/>
                                  <a:sym typeface="Symbol"/>
                                </a:rPr>
                                <m:t>innere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de-DE" sz="1600">
                                  <a:latin typeface="Cambria Math"/>
                                  <a:sym typeface="Symbol"/>
                                </a:rPr>
                                <m:t>Abl</m:t>
                              </m:r>
                              <m:r>
                                <m:rPr>
                                  <m:nor/>
                                </m:rPr>
                                <a:rPr lang="de-DE" sz="1600">
                                  <a:latin typeface="Cambria Math"/>
                                  <a:sym typeface="Symbol"/>
                                </a:rPr>
                                <m:t>.</m:t>
                              </m:r>
                            </m:e>
                          </m:eqArr>
                        </m:lim>
                      </m:limLow>
                      <m:r>
                        <a:rPr lang="de-DE" sz="1600" i="1">
                          <a:latin typeface="Cambria Math"/>
                          <a:ea typeface="Cambria Math"/>
                          <a:sym typeface="Symbol"/>
                        </a:rPr>
                        <m:t>∙ </m:t>
                      </m:r>
                      <m:limLow>
                        <m:limLowPr>
                          <m:ctrlPr>
                            <a:rPr lang="de-DE" sz="1600" i="1">
                              <a:latin typeface="Cambria Math" panose="02040503050406030204" pitchFamily="18" charset="0"/>
                              <a:ea typeface="Cambria Math"/>
                              <a:sym typeface="Symbol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de-DE" sz="1600" i="1">
                                  <a:latin typeface="Cambria Math" panose="02040503050406030204" pitchFamily="18" charset="0"/>
                                  <a:ea typeface="Cambria Math"/>
                                  <a:sym typeface="Symbol"/>
                                </a:rPr>
                              </m:ctrlPr>
                            </m:groupChrPr>
                            <m:e>
                              <m:r>
                                <a:rPr lang="de-DE" sz="1600" i="1">
                                  <a:latin typeface="Cambria Math"/>
                                  <a:ea typeface="Cambria Math"/>
                                  <a:sym typeface="Symbol"/>
                                </a:rPr>
                                <m:t>𝑐𝑜𝑠</m:t>
                              </m:r>
                              <m:d>
                                <m:dPr>
                                  <m:ctrlPr>
                                    <a:rPr lang="de-DE" sz="1600" i="1">
                                      <a:latin typeface="Cambria Math" panose="02040503050406030204" pitchFamily="18" charset="0"/>
                                      <a:ea typeface="Cambria Math"/>
                                      <a:sym typeface="Symbol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de-DE" sz="1600" i="1">
                                          <a:latin typeface="Cambria Math" panose="02040503050406030204" pitchFamily="18" charset="0"/>
                                          <a:ea typeface="Cambria Math"/>
                                          <a:sym typeface="Symbol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de-DE" sz="1600" i="1">
                                          <a:latin typeface="Cambria Math"/>
                                          <a:ea typeface="Cambria Math"/>
                                          <a:sym typeface="Symbol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de-DE" sz="1600" i="1">
                                          <a:latin typeface="Cambria Math"/>
                                          <a:ea typeface="Cambria Math"/>
                                          <a:sym typeface="Symbol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de-DE" sz="1600" i="1">
                                      <a:latin typeface="Cambria Math"/>
                                      <a:ea typeface="Cambria Math"/>
                                      <a:sym typeface="Symbol"/>
                                    </a:rPr>
                                    <m:t>−3</m:t>
                                  </m:r>
                                </m:e>
                              </m:d>
                            </m:e>
                          </m:groupChr>
                        </m:e>
                        <m:lim>
                          <m:r>
                            <m:rPr>
                              <m:nor/>
                            </m:rPr>
                            <a:rPr lang="de-DE" sz="1600">
                              <a:latin typeface="Cambria Math"/>
                              <a:ea typeface="Cambria Math"/>
                              <a:sym typeface="Symbol"/>
                            </a:rPr>
                            <m:t>ä</m:t>
                          </m:r>
                          <m:r>
                            <m:rPr>
                              <m:nor/>
                            </m:rPr>
                            <a:rPr lang="de-DE" sz="1600">
                              <a:latin typeface="Cambria Math"/>
                              <a:ea typeface="Cambria Math"/>
                              <a:sym typeface="Symbol"/>
                            </a:rPr>
                            <m:t>u</m:t>
                          </m:r>
                          <m:r>
                            <m:rPr>
                              <m:nor/>
                            </m:rPr>
                            <a:rPr lang="de-DE" sz="1600">
                              <a:latin typeface="Cambria Math"/>
                              <a:ea typeface="Cambria Math"/>
                              <a:sym typeface="Symbol"/>
                            </a:rPr>
                            <m:t>ß</m:t>
                          </m:r>
                          <m:r>
                            <m:rPr>
                              <m:nor/>
                            </m:rPr>
                            <a:rPr lang="de-DE" sz="1600">
                              <a:latin typeface="Cambria Math"/>
                              <a:ea typeface="Cambria Math"/>
                              <a:sym typeface="Symbol"/>
                            </a:rPr>
                            <m:t>ere</m:t>
                          </m:r>
                          <m:r>
                            <m:rPr>
                              <m:nor/>
                            </m:rPr>
                            <a:rPr lang="de-DE" sz="1600">
                              <a:latin typeface="Cambria Math"/>
                              <a:ea typeface="Cambria Math"/>
                              <a:sym typeface="Symbol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de-DE" sz="1600">
                              <a:latin typeface="Cambria Math"/>
                              <a:ea typeface="Cambria Math"/>
                              <a:sym typeface="Symbol"/>
                            </a:rPr>
                            <m:t>Abl</m:t>
                          </m:r>
                          <m:r>
                            <m:rPr>
                              <m:nor/>
                            </m:rPr>
                            <a:rPr lang="de-DE" sz="1600">
                              <a:latin typeface="Cambria Math"/>
                              <a:ea typeface="Cambria Math"/>
                              <a:sym typeface="Symbol"/>
                            </a:rPr>
                            <m:t>.</m:t>
                          </m:r>
                        </m:lim>
                      </m:limLow>
                    </m:oMath>
                  </m:oMathPara>
                </a14:m>
                <a:endParaRPr lang="de-DE" sz="2000" dirty="0"/>
              </a:p>
              <a:p>
                <a:pPr>
                  <a:lnSpc>
                    <a:spcPct val="110000"/>
                  </a:lnSpc>
                  <a:spcBef>
                    <a:spcPts val="1200"/>
                  </a:spcBef>
                </a:pPr>
                <a:r>
                  <a:rPr lang="de-DE" sz="2000" dirty="0"/>
                  <a:t>Binomischer Lehrsatz</a:t>
                </a:r>
              </a:p>
              <a:p>
                <a:pPr marL="360363" lvl="1" indent="-360363" algn="just">
                  <a:lnSpc>
                    <a:spcPct val="110000"/>
                  </a:lnSpc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de-DE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sz="1600" i="1">
                                  <a:latin typeface="Cambria Math"/>
                                </a:rPr>
                                <m:t>𝑎</m:t>
                              </m:r>
                              <m:r>
                                <a:rPr lang="de-DE" sz="1600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de-DE" sz="1600" i="1">
                                  <a:latin typeface="Cambria Math"/>
                                </a:rPr>
                                <m:t>𝑏</m:t>
                              </m:r>
                            </m:e>
                          </m:d>
                        </m:e>
                        <m:sup>
                          <m:r>
                            <a:rPr lang="de-DE" sz="1600" i="1">
                              <a:latin typeface="Cambria Math"/>
                            </a:rPr>
                            <m:t>𝑛</m:t>
                          </m:r>
                        </m:sup>
                      </m:sSup>
                      <m:r>
                        <m:rPr>
                          <m:aln/>
                        </m:rPr>
                        <a:rPr lang="de-DE" sz="1600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de-DE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de-DE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sz="1600" i="1">
                                  <a:latin typeface="Cambria Math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de-DE" sz="1600" i="1">
                                  <a:latin typeface="Cambria Math"/>
                                </a:rPr>
                                <m:t>0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de-DE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1600" i="1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de-DE" sz="1600" i="1">
                              <a:latin typeface="Cambria Math"/>
                            </a:rPr>
                            <m:t>𝑛</m:t>
                          </m:r>
                        </m:sup>
                      </m:sSup>
                      <m:r>
                        <a:rPr lang="de-DE" sz="1600" i="1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de-DE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de-DE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sz="1600" i="1">
                                  <a:latin typeface="Cambria Math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de-DE" sz="1600" i="1">
                                  <a:latin typeface="Cambria Math"/>
                                </a:rPr>
                                <m:t>1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de-DE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1600" i="1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de-DE" sz="1600" i="1">
                              <a:latin typeface="Cambria Math"/>
                            </a:rPr>
                            <m:t>𝑛</m:t>
                          </m:r>
                          <m:r>
                            <a:rPr lang="de-DE" sz="1600" i="1">
                              <a:latin typeface="Cambria Math"/>
                            </a:rPr>
                            <m:t>−1</m:t>
                          </m:r>
                        </m:sup>
                      </m:sSup>
                      <m:r>
                        <a:rPr lang="de-DE" sz="1600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de-DE" sz="1600" i="1">
                          <a:latin typeface="Cambria Math"/>
                        </a:rPr>
                        <m:t>𝑏</m:t>
                      </m:r>
                      <m:r>
                        <a:rPr lang="de-DE" sz="1600" i="1">
                          <a:latin typeface="Cambria Math"/>
                        </a:rPr>
                        <m:t>+⋯+</m:t>
                      </m:r>
                      <m:d>
                        <m:dPr>
                          <m:ctrlPr>
                            <a:rPr lang="de-DE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de-DE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sz="1600" i="1">
                                  <a:latin typeface="Cambria Math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de-DE" sz="1600" i="1">
                                  <a:latin typeface="Cambria Math"/>
                                </a:rPr>
                                <m:t>𝑛</m:t>
                              </m:r>
                              <m:r>
                                <a:rPr lang="de-DE" sz="1600" i="1">
                                  <a:latin typeface="Cambria Math"/>
                                </a:rPr>
                                <m:t>−1</m:t>
                              </m:r>
                            </m:den>
                          </m:f>
                        </m:e>
                      </m:d>
                      <m:r>
                        <a:rPr lang="de-DE" sz="1600" i="1">
                          <a:latin typeface="Cambria Math"/>
                        </a:rPr>
                        <m:t>𝑎</m:t>
                      </m:r>
                      <m:sSup>
                        <m:sSupPr>
                          <m:ctrlPr>
                            <a:rPr lang="de-DE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16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de-DE" sz="1600" i="1"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de-DE" sz="1600" i="1">
                              <a:latin typeface="Cambria Math"/>
                            </a:rPr>
                            <m:t>𝑛</m:t>
                          </m:r>
                          <m:r>
                            <a:rPr lang="de-DE" sz="1600" i="1">
                              <a:latin typeface="Cambria Math"/>
                            </a:rPr>
                            <m:t>−1</m:t>
                          </m:r>
                        </m:sup>
                      </m:sSup>
                      <m:r>
                        <a:rPr lang="de-DE" sz="1600" i="1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de-DE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de-DE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sz="1600" i="1">
                                  <a:latin typeface="Cambria Math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de-DE" sz="1600" i="1">
                                  <a:latin typeface="Cambria Math"/>
                                </a:rPr>
                                <m:t>𝑛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de-DE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1600" i="1"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de-DE" sz="1600" i="1">
                              <a:latin typeface="Cambria Math"/>
                            </a:rPr>
                            <m:t>𝑛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de-DE" sz="1600" i="1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de-DE" sz="16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de-DE" sz="1600" i="1">
                              <a:latin typeface="Cambria Math"/>
                            </a:rPr>
                            <m:t>𝑘</m:t>
                          </m:r>
                          <m:r>
                            <a:rPr lang="de-DE" sz="1600" i="1">
                              <a:latin typeface="Cambria Math"/>
                            </a:rPr>
                            <m:t>=0</m:t>
                          </m:r>
                        </m:sub>
                        <m:sup>
                          <m:r>
                            <a:rPr lang="de-DE" sz="1600" i="1">
                              <a:latin typeface="Cambria Math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lang="de-DE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de-DE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de-DE" sz="1600" i="1">
                                      <a:latin typeface="Cambria Math"/>
                                    </a:rPr>
                                    <m:t>𝑛</m:t>
                                  </m:r>
                                </m:num>
                                <m:den>
                                  <m:r>
                                    <a:rPr lang="de-DE" sz="1600" i="1">
                                      <a:latin typeface="Cambria Math"/>
                                    </a:rPr>
                                    <m:t>𝑘</m:t>
                                  </m:r>
                                </m:den>
                              </m:f>
                            </m:e>
                          </m:d>
                          <m:sSup>
                            <m:sSupPr>
                              <m:ctrlPr>
                                <a:rPr lang="de-DE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sz="1600" i="1"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de-DE" sz="1600" i="1">
                                  <a:latin typeface="Cambria Math"/>
                                </a:rPr>
                                <m:t>𝑛</m:t>
                              </m:r>
                              <m:r>
                                <a:rPr lang="de-DE" sz="16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de-DE" sz="1600" i="1">
                                  <a:latin typeface="Cambria Math"/>
                                </a:rPr>
                                <m:t>𝑘</m:t>
                              </m:r>
                            </m:sup>
                          </m:sSup>
                          <m:sSup>
                            <m:sSupPr>
                              <m:ctrlPr>
                                <a:rPr lang="de-DE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sz="1600" i="1">
                                  <a:latin typeface="Cambria Math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de-DE" sz="1600" i="1">
                                  <a:latin typeface="Cambria Math"/>
                                </a:rPr>
                                <m:t>𝑘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de-DE" sz="1600" dirty="0"/>
              </a:p>
              <a:p>
                <a:pPr>
                  <a:spcBef>
                    <a:spcPts val="1200"/>
                  </a:spcBef>
                </a:pPr>
                <a:r>
                  <a:rPr lang="de-DE" sz="2000" dirty="0"/>
                  <a:t>Vektorprodukt</a:t>
                </a:r>
              </a:p>
              <a:p>
                <a:pPr marL="109728" indent="0"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de-DE" sz="2000" i="1">
                              <a:latin typeface="Cambria Math"/>
                            </a:rPr>
                            <m:t>𝑎</m:t>
                          </m:r>
                        </m:e>
                      </m:acc>
                      <m:r>
                        <a:rPr lang="de-DE" sz="2000" i="1">
                          <a:latin typeface="Cambria Math"/>
                          <a:ea typeface="Cambria Math"/>
                        </a:rPr>
                        <m:t>×</m:t>
                      </m:r>
                      <m:acc>
                        <m:accPr>
                          <m:chr m:val="⃗"/>
                          <m:ctrlPr>
                            <a:rPr lang="de-DE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de-DE" sz="2000" i="1">
                              <a:latin typeface="Cambria Math"/>
                            </a:rPr>
                            <m:t>𝑏</m:t>
                          </m:r>
                        </m:e>
                      </m:acc>
                      <m:r>
                        <a:rPr lang="de-DE" sz="2000" i="1">
                          <a:latin typeface="Cambria Math"/>
                        </a:rPr>
                        <m:t>=−</m:t>
                      </m:r>
                      <m:d>
                        <m:dPr>
                          <m:ctrlPr>
                            <a:rPr lang="de-D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de-DE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de-DE" sz="2000" i="1">
                                  <a:latin typeface="Cambria Math"/>
                                </a:rPr>
                                <m:t>𝑏</m:t>
                              </m:r>
                            </m:e>
                          </m:acc>
                          <m:r>
                            <a:rPr lang="de-DE" sz="2000" i="1">
                              <a:latin typeface="Cambria Math"/>
                              <a:ea typeface="Cambria Math"/>
                            </a:rPr>
                            <m:t>×</m:t>
                          </m:r>
                          <m:acc>
                            <m:accPr>
                              <m:chr m:val="⃗"/>
                              <m:ctrlPr>
                                <a:rPr lang="de-DE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de-DE" sz="2000" i="1">
                                  <a:latin typeface="Cambria Math"/>
                                </a:rPr>
                                <m:t>𝑎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de-DE" sz="2000" dirty="0"/>
              </a:p>
              <a:p>
                <a:pPr>
                  <a:spcBef>
                    <a:spcPts val="1200"/>
                  </a:spcBef>
                </a:pPr>
                <a:r>
                  <a:rPr lang="de-DE" sz="2000" dirty="0"/>
                  <a:t>Länge eines Bogens</a:t>
                </a:r>
              </a:p>
              <a:p>
                <a:pPr marL="109728" indent="0"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000" i="1">
                          <a:latin typeface="Cambria Math"/>
                        </a:rPr>
                        <m:t>𝑙</m:t>
                      </m:r>
                      <m:r>
                        <a:rPr lang="de-DE" sz="2000" i="1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de-DE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de-DE" sz="2000" i="1">
                              <a:latin typeface="Cambria Math"/>
                            </a:rPr>
                            <m:t>𝑎</m:t>
                          </m:r>
                        </m:sub>
                        <m:sup>
                          <m:r>
                            <a:rPr lang="de-DE" sz="2000" i="1">
                              <a:latin typeface="Cambria Math"/>
                            </a:rPr>
                            <m:t>𝑏</m:t>
                          </m:r>
                        </m:sup>
                        <m:e>
                          <m:rad>
                            <m:radPr>
                              <m:degHide m:val="on"/>
                              <m:ctrlPr>
                                <a:rPr lang="de-DE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de-DE" sz="2000" i="1">
                                  <a:latin typeface="Cambria Math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de-DE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de-DE" sz="2000" i="1">
                                      <a:latin typeface="Cambria Math"/>
                                    </a:rPr>
                                    <m:t>𝑓</m:t>
                                  </m:r>
                                  <m:r>
                                    <a:rPr lang="de-DE" sz="2000" i="1">
                                      <a:latin typeface="Cambria Math"/>
                                    </a:rPr>
                                    <m:t>′(</m:t>
                                  </m:r>
                                  <m:r>
                                    <a:rPr lang="de-DE" sz="2000" i="1"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de-DE" sz="2000" i="1"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de-DE" sz="20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  <m:r>
                            <a:rPr lang="de-DE" sz="2000" i="1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de-DE" sz="2000">
                              <a:latin typeface="Cambria Math"/>
                            </a:rPr>
                            <m:t>d</m:t>
                          </m:r>
                          <m:r>
                            <a:rPr lang="de-DE" sz="2000" i="1">
                              <a:latin typeface="Cambria Math"/>
                            </a:rPr>
                            <m:t>𝑥</m:t>
                          </m:r>
                        </m:e>
                      </m:nary>
                    </m:oMath>
                  </m:oMathPara>
                </a14:m>
                <a:endParaRPr lang="de-DE" sz="2000" dirty="0"/>
              </a:p>
            </p:txBody>
          </p:sp>
        </mc:Choice>
        <mc:Fallback xmlns="">
          <p:sp>
            <p:nvSpPr>
              <p:cNvPr id="2" name="Inhaltsplatzhalt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161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de-DE" dirty="0"/>
              <a:t>M. Ivens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Eine kleine Auswahl an Formeln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AB457-9EDC-4751-A75B-B17596E17AD8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86072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b="0" i="1" smtClean="0">
                              <a:latin typeface="Cambria Math"/>
                            </a:rPr>
                            <m:t>𝑓</m:t>
                          </m:r>
                        </m:e>
                        <m:sup>
                          <m:r>
                            <a:rPr lang="de-DE" b="0" i="1" smtClean="0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m:rPr>
                          <m:aln/>
                        </m:rPr>
                        <a:rPr lang="de-DE" i="1">
                          <a:latin typeface="Cambria Math"/>
                        </a:rPr>
                        <m:t>=</m:t>
                      </m:r>
                      <m:r>
                        <a:rPr lang="de-DE" i="1">
                          <a:latin typeface="Cambria Math"/>
                        </a:rPr>
                        <m:t>𝑎</m:t>
                      </m:r>
                      <m:r>
                        <a:rPr lang="de-DE" i="1">
                          <a:latin typeface="Cambria Math"/>
                        </a:rPr>
                        <m:t>∙</m:t>
                      </m:r>
                      <m:sSup>
                        <m:sSup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i="1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de-DE" i="1">
                              <a:latin typeface="Cambria Math"/>
                            </a:rPr>
                            <m:t>𝑥</m:t>
                          </m:r>
                        </m:sup>
                      </m:sSup>
                      <m:r>
                        <a:rPr lang="de-DE" i="1">
                          <a:latin typeface="Cambria Math"/>
                        </a:rPr>
                        <m:t>−</m:t>
                      </m:r>
                      <m:r>
                        <a:rPr lang="de-DE" i="1">
                          <a:latin typeface="Cambria Math"/>
                        </a:rPr>
                        <m:t>𝑏</m:t>
                      </m:r>
                      <m:r>
                        <a:rPr lang="de-DE" i="1">
                          <a:latin typeface="Cambria Math"/>
                        </a:rPr>
                        <m:t>∙</m:t>
                      </m:r>
                      <m:sSup>
                        <m:sSup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i="1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de-DE" i="1">
                              <a:latin typeface="Cambria Math"/>
                            </a:rPr>
                            <m:t>−</m:t>
                          </m:r>
                          <m:r>
                            <a:rPr lang="de-DE" i="1">
                              <a:latin typeface="Cambria Math"/>
                            </a:rPr>
                            <m:t>𝑥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de-DE" i="1">
                          <a:latin typeface="Cambria Math"/>
                        </a:rPr>
                        <m:t>𝑎</m:t>
                      </m:r>
                      <m:r>
                        <a:rPr lang="de-DE" i="1">
                          <a:latin typeface="Cambria Math"/>
                        </a:rPr>
                        <m:t>∙</m:t>
                      </m:r>
                      <m:sSup>
                        <m:sSup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i="1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de-DE" i="1">
                              <a:latin typeface="Cambria Math"/>
                            </a:rPr>
                            <m:t>𝑥</m:t>
                          </m:r>
                        </m:sup>
                      </m:sSup>
                      <m:r>
                        <a:rPr lang="de-DE" i="1">
                          <a:latin typeface="Cambria Math"/>
                        </a:rPr>
                        <m:t>−</m:t>
                      </m:r>
                      <m:r>
                        <a:rPr lang="de-DE" i="1">
                          <a:latin typeface="Cambria Math"/>
                        </a:rPr>
                        <m:t>𝑏</m:t>
                      </m:r>
                      <m:r>
                        <a:rPr lang="de-DE" i="1">
                          <a:latin typeface="Cambria Math"/>
                        </a:rPr>
                        <m:t>∙</m:t>
                      </m:r>
                      <m:sSup>
                        <m:sSup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i="1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de-DE" i="1">
                              <a:latin typeface="Cambria Math"/>
                            </a:rPr>
                            <m:t>−</m:t>
                          </m:r>
                          <m:r>
                            <a:rPr lang="de-DE" i="1">
                              <a:latin typeface="Cambria Math"/>
                            </a:rPr>
                            <m:t>𝑥</m:t>
                          </m:r>
                        </m:sup>
                      </m:sSup>
                      <m:r>
                        <m:rPr>
                          <m:aln/>
                        </m:rPr>
                        <a:rPr lang="de-DE" i="1">
                          <a:latin typeface="Cambria Math"/>
                        </a:rPr>
                        <m:t>=</m:t>
                      </m:r>
                      <m:r>
                        <a:rPr lang="de-DE" i="1">
                          <a:latin typeface="Cambria Math"/>
                        </a:rPr>
                        <m:t>0     |∙</m:t>
                      </m:r>
                      <m:sSup>
                        <m:sSup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i="1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de-DE" i="1">
                              <a:latin typeface="Cambria Math"/>
                            </a:rPr>
                            <m:t>𝑥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de-DE" i="1">
                          <a:latin typeface="Cambria Math"/>
                        </a:rPr>
                        <m:t>𝑎</m:t>
                      </m:r>
                      <m:r>
                        <a:rPr lang="de-DE" i="1">
                          <a:latin typeface="Cambria Math"/>
                        </a:rPr>
                        <m:t>∙</m:t>
                      </m:r>
                      <m:sSup>
                        <m:sSup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i="1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de-DE" i="1">
                              <a:latin typeface="Cambria Math"/>
                            </a:rPr>
                            <m:t>2</m:t>
                          </m:r>
                          <m:r>
                            <a:rPr lang="de-DE" i="1">
                              <a:latin typeface="Cambria Math"/>
                            </a:rPr>
                            <m:t>𝑥</m:t>
                          </m:r>
                        </m:sup>
                      </m:sSup>
                      <m:r>
                        <a:rPr lang="de-DE" i="1">
                          <a:latin typeface="Cambria Math"/>
                        </a:rPr>
                        <m:t>−</m:t>
                      </m:r>
                      <m:r>
                        <a:rPr lang="de-DE" i="1">
                          <a:latin typeface="Cambria Math"/>
                        </a:rPr>
                        <m:t>𝑏</m:t>
                      </m:r>
                      <m:r>
                        <m:rPr>
                          <m:aln/>
                        </m:rPr>
                        <a:rPr lang="de-DE" i="1">
                          <a:latin typeface="Cambria Math"/>
                        </a:rPr>
                        <m:t>=</m:t>
                      </m:r>
                      <m:r>
                        <a:rPr lang="de-DE" i="1">
                          <a:latin typeface="Cambria Math"/>
                        </a:rPr>
                        <m:t>0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i="1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de-DE" i="1">
                              <a:latin typeface="Cambria Math"/>
                            </a:rPr>
                            <m:t>2</m:t>
                          </m:r>
                          <m:r>
                            <a:rPr lang="de-DE" i="1">
                              <a:latin typeface="Cambria Math"/>
                            </a:rPr>
                            <m:t>𝑥</m:t>
                          </m:r>
                        </m:sup>
                      </m:sSup>
                      <m:r>
                        <m:rPr>
                          <m:aln/>
                        </m:rPr>
                        <a:rPr lang="de-DE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i="1">
                              <a:latin typeface="Cambria Math"/>
                            </a:rPr>
                            <m:t>𝑏</m:t>
                          </m:r>
                        </m:num>
                        <m:den>
                          <m:r>
                            <a:rPr lang="de-DE" i="1">
                              <a:latin typeface="Cambria Math"/>
                            </a:rPr>
                            <m:t>𝑎</m:t>
                          </m:r>
                        </m:den>
                      </m:f>
                    </m:oMath>
                    <m:oMath xmlns:m="http://schemas.openxmlformats.org/officeDocument/2006/math">
                      <m:r>
                        <a:rPr lang="de-DE" i="1">
                          <a:latin typeface="Cambria Math"/>
                        </a:rPr>
                        <m:t>2</m:t>
                      </m:r>
                      <m:r>
                        <a:rPr lang="de-DE" i="1">
                          <a:latin typeface="Cambria Math"/>
                        </a:rPr>
                        <m:t>𝑥</m:t>
                      </m:r>
                      <m:r>
                        <m:rPr>
                          <m:aln/>
                        </m:rPr>
                        <a:rPr lang="de-DE" i="1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de-DE">
                              <a:latin typeface="Cambria Math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de-DE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de-DE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de-DE" i="1">
                                      <a:latin typeface="Cambria Math"/>
                                    </a:rPr>
                                    <m:t>𝑏</m:t>
                                  </m:r>
                                </m:num>
                                <m:den>
                                  <m:r>
                                    <a:rPr lang="de-DE" i="1">
                                      <a:latin typeface="Cambria Math"/>
                                    </a:rPr>
                                    <m:t>𝑎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  <m:oMath xmlns:m="http://schemas.openxmlformats.org/officeDocument/2006/math">
                      <m:r>
                        <a:rPr lang="de-DE" i="1">
                          <a:latin typeface="Cambria Math"/>
                        </a:rPr>
                        <m:t>𝑥</m:t>
                      </m:r>
                      <m:r>
                        <m:rPr>
                          <m:aln/>
                        </m:rPr>
                        <a:rPr lang="de-DE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de-DE" i="1">
                              <a:latin typeface="Cambria Math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de-DE">
                              <a:latin typeface="Cambria Math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de-DE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de-DE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de-DE" i="1">
                                      <a:latin typeface="Cambria Math"/>
                                    </a:rPr>
                                    <m:t>𝑏</m:t>
                                  </m:r>
                                </m:num>
                                <m:den>
                                  <m:r>
                                    <a:rPr lang="de-DE" i="1">
                                      <a:latin typeface="Cambria Math"/>
                                    </a:rPr>
                                    <m:t>𝑎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de-DE" dirty="0">
                  <a:effectLst/>
                </a:endParaRPr>
              </a:p>
            </p:txBody>
          </p:sp>
        </mc:Choice>
        <mc:Fallback xmlns="">
          <p:sp>
            <p:nvSpPr>
              <p:cNvPr id="2" name="Inhaltsplatzhalt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de-DE" dirty="0"/>
              <a:t>M. Ivens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b="0" dirty="0"/>
              <a:t>Ein Beispiel für zusammen gehörende Gleichungen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AB457-9EDC-4751-A75B-B17596E17AD8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21512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de-DE" dirty="0"/>
              <a:t>M. Ivens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Einfügen eines Diagramms</a:t>
            </a:r>
          </a:p>
        </p:txBody>
      </p:sp>
      <p:graphicFrame>
        <p:nvGraphicFramePr>
          <p:cNvPr id="6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653217"/>
              </p:ext>
            </p:extLst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AB457-9EDC-4751-A75B-B17596E17AD8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71505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Chart bld="series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de-DE" dirty="0"/>
              <a:t>M. Ivens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2294774" y="2452826"/>
            <a:ext cx="45544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/>
              <a:t>Danke für Eure Aufmerksamkeit ;-)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AB457-9EDC-4751-A75B-B17596E17AD8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184889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imos">
  <a:themeElements>
    <a:clrScheme name="Deimos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Deimos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Deimo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0</TotalTime>
  <Words>173</Words>
  <Application>Microsoft Office PowerPoint</Application>
  <PresentationFormat>Bildschirmpräsentation (4:3)</PresentationFormat>
  <Paragraphs>25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3" baseType="lpstr">
      <vt:lpstr>Calibri</vt:lpstr>
      <vt:lpstr>Cambria Math</vt:lpstr>
      <vt:lpstr>Lucida Sans Unicode</vt:lpstr>
      <vt:lpstr>Symbol</vt:lpstr>
      <vt:lpstr>Verdana</vt:lpstr>
      <vt:lpstr>Wingdings 2</vt:lpstr>
      <vt:lpstr>Wingdings 3</vt:lpstr>
      <vt:lpstr>Deimos</vt:lpstr>
      <vt:lpstr>Bekannte Formeln aus der Mathematik</vt:lpstr>
      <vt:lpstr>Eine kleine Auswahl an Formeln</vt:lpstr>
      <vt:lpstr>Ein Beispiel für zusammen gehörende Gleichungen</vt:lpstr>
      <vt:lpstr>Einfügen eines Diagramms</vt:lpstr>
      <vt:lpstr>PowerPoint-Präsentation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Beispiel-Präsentation</dc:title>
  <dc:creator>Marcus</dc:creator>
  <cp:lastModifiedBy>Marcus</cp:lastModifiedBy>
  <cp:revision>40</cp:revision>
  <dcterms:created xsi:type="dcterms:W3CDTF">2013-02-20T22:39:44Z</dcterms:created>
  <dcterms:modified xsi:type="dcterms:W3CDTF">2017-04-23T11:29:03Z</dcterms:modified>
</cp:coreProperties>
</file>