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0" r:id="rId5"/>
    <p:sldId id="26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705" autoAdjust="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Sonntagsfrage</a:t>
            </a:r>
          </a:p>
        </c:rich>
      </c:tx>
      <c:layout>
        <c:manualLayout>
          <c:xMode val="edge"/>
          <c:yMode val="edge"/>
          <c:x val="0.31747679109555749"/>
          <c:y val="1.6836199685282379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322530864197532"/>
          <c:y val="0.14263067166715054"/>
          <c:w val="0.61066503839797803"/>
          <c:h val="0.724587833481589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Januar 2013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39</c:v>
                </c:pt>
                <c:pt idx="1">
                  <c:v>28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EC-47A6-980E-8BDABF01D356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Februar 2013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39</c:v>
                </c:pt>
                <c:pt idx="1">
                  <c:v>27</c:v>
                </c:pt>
                <c:pt idx="2">
                  <c:v>15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EC-47A6-980E-8BDABF01D356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März 2013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CDU/CSU</c:v>
                </c:pt>
                <c:pt idx="1">
                  <c:v>SPD</c:v>
                </c:pt>
                <c:pt idx="2">
                  <c:v>Grüne</c:v>
                </c:pt>
                <c:pt idx="3">
                  <c:v>FDP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39.5</c:v>
                </c:pt>
                <c:pt idx="1">
                  <c:v>26.5</c:v>
                </c:pt>
                <c:pt idx="2">
                  <c:v>15.5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EC-47A6-980E-8BDABF01D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4362896"/>
        <c:axId val="304367376"/>
      </c:barChart>
      <c:catAx>
        <c:axId val="304362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4367376"/>
        <c:crosses val="autoZero"/>
        <c:auto val="1"/>
        <c:lblAlgn val="ctr"/>
        <c:lblOffset val="100"/>
        <c:noMultiLvlLbl val="0"/>
      </c:catAx>
      <c:valAx>
        <c:axId val="304367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dirty="0"/>
                  <a:t>Stimmen</a:t>
                </a:r>
                <a:r>
                  <a:rPr lang="de-DE" baseline="0" dirty="0"/>
                  <a:t>anteil  in %</a:t>
                </a:r>
                <a:endParaRPr lang="de-DE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043628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0E91-3973-4FEF-B948-73BA55CC5F3F}" type="datetimeFigureOut">
              <a:rPr lang="de-DE" smtClean="0"/>
              <a:t>23.04.2017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B699B-5F18-41C9-B3F1-7838B0C2DD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366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9E082-D262-42E1-AB3F-E4B9BFEA9821}" type="datetimeFigureOut">
              <a:rPr lang="de-DE" smtClean="0"/>
              <a:t>23.04.2017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1E406-A4C0-468B-AD74-475A92C5B6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922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684BE-53B5-4FE6-A204-6AEC6FD3301C}" type="datetime1">
              <a:rPr lang="de-DE" smtClean="0"/>
              <a:t>23.04.2017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e-DE" dirty="0"/>
              <a:t>M. Ivens</a:t>
            </a:r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DAB457-9EDC-4751-A75B-B17596E17AD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lvl="0" eaLnBrk="1" latinLnBrk="0" hangingPunct="1"/>
            <a:r>
              <a:rPr lang="de-DE" dirty="0"/>
              <a:t>Textmasterformat bearbeiten</a:t>
            </a:r>
          </a:p>
          <a:p>
            <a:pPr lvl="1" eaLnBrk="1" latinLnBrk="0" hangingPunct="1"/>
            <a:r>
              <a:rPr lang="de-DE" dirty="0"/>
              <a:t>Zweite Ebene</a:t>
            </a:r>
          </a:p>
          <a:p>
            <a:pPr lvl="2" eaLnBrk="1" latinLnBrk="0" hangingPunct="1"/>
            <a:r>
              <a:rPr lang="de-DE" dirty="0"/>
              <a:t>Dritte Ebene</a:t>
            </a:r>
          </a:p>
          <a:p>
            <a:pPr lvl="3" eaLnBrk="1" latinLnBrk="0" hangingPunct="1"/>
            <a:r>
              <a:rPr lang="de-DE" dirty="0"/>
              <a:t>Vierte Ebene</a:t>
            </a:r>
          </a:p>
          <a:p>
            <a:pPr lvl="4" eaLnBrk="1" latinLnBrk="0" hangingPunct="1"/>
            <a:r>
              <a:rPr lang="de-DE" dirty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589384" cy="365760"/>
          </a:xfrm>
        </p:spPr>
        <p:txBody>
          <a:bodyPr/>
          <a:lstStyle/>
          <a:p>
            <a:fld id="{F2C0E94A-0F38-41FA-96F4-7C03C360D787}" type="datetime1">
              <a:rPr lang="de-DE" smtClean="0"/>
              <a:t>23.04.2017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M. Ivens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16416" y="6407944"/>
            <a:ext cx="696616" cy="365125"/>
          </a:xfrm>
        </p:spPr>
        <p:txBody>
          <a:bodyPr/>
          <a:lstStyle>
            <a:lvl1pPr>
              <a:defRPr sz="1200"/>
            </a:lvl1pPr>
            <a:extLst/>
          </a:lstStyle>
          <a:p>
            <a:fld id="{D3DAB457-9EDC-4751-A75B-B17596E17AD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456E04-EEEE-401C-8973-1FFC416741F2}" type="datetime1">
              <a:rPr lang="de-DE" smtClean="0"/>
              <a:t>23.04.2017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de-DE" dirty="0"/>
              <a:t>M. Ivens</a:t>
            </a: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DAB457-9EDC-4751-A75B-B17596E17AD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Bekannte Formeln aus der Mathematik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Eine Beispiel-Präsentation von M. Ivens</a:t>
            </a:r>
          </a:p>
        </p:txBody>
      </p:sp>
    </p:spTree>
    <p:extLst>
      <p:ext uri="{BB962C8B-B14F-4D97-AF65-F5344CB8AC3E}">
        <p14:creationId xmlns:p14="http://schemas.microsoft.com/office/powerpoint/2010/main" val="150346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Inhaltsplatzhalt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de-DE" sz="2000" dirty="0"/>
                  <a:t>Kettenregel</a:t>
                </a:r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16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600" i="1">
                          <a:latin typeface="Cambria Math"/>
                        </a:rPr>
                        <m:t>=</m:t>
                      </m:r>
                      <m:limUpp>
                        <m:limUpp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func>
                                <m:funcPr>
                                  <m:ctrlPr>
                                    <a:rPr lang="de-DE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limLow>
                                    <m:limLowPr>
                                      <m:ctrlPr>
                                        <a:rPr lang="de-DE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limLowPr>
                                    <m:e>
                                      <m:groupChr>
                                        <m:groupChrPr>
                                          <m:chr m:val="⏟"/>
                                          <m:ctrlPr>
                                            <a:rPr lang="de-DE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groupChrPr>
                                        <m:e>
                                          <m:d>
                                            <m:dPr>
                                              <m:ctrlPr>
                                                <a:rPr lang="de-DE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de-DE" sz="16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de-DE" sz="1600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de-DE" sz="16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de-DE" sz="1600" i="1">
                                                  <a:latin typeface="Cambria Math"/>
                                                </a:rPr>
                                                <m:t>−3</m:t>
                                              </m:r>
                                            </m:e>
                                          </m:d>
                                        </m:e>
                                      </m:groupChr>
                                    </m:e>
                                    <m:lim>
                                      <m:r>
                                        <m:rPr>
                                          <m:nor/>
                                        </m:rPr>
                                        <a:rPr lang="de-DE" sz="1600">
                                          <a:latin typeface="Cambria Math"/>
                                        </a:rPr>
                                        <m:t>innere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de-DE" sz="1600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de-DE" sz="1600">
                                          <a:latin typeface="Cambria Math"/>
                                        </a:rPr>
                                        <m:t>Fkt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de-DE" sz="1600">
                                          <a:latin typeface="Cambria Math"/>
                                        </a:rPr>
                                        <m:t>.</m:t>
                                      </m:r>
                                    </m:lim>
                                  </m:limLow>
                                </m:e>
                              </m:func>
                            </m:e>
                          </m:groupChr>
                        </m:e>
                        <m:lim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</a:rPr>
                            <m:t>ä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</a:rPr>
                            <m:t>u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</a:rPr>
                            <m:t>ß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</a:rPr>
                            <m:t>ere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</a:rPr>
                            <m:t>Funktion</m:t>
                          </m:r>
                        </m:lim>
                      </m:limUpp>
                      <m:r>
                        <a:rPr lang="de-DE" sz="1600" i="1">
                          <a:latin typeface="Cambria Math"/>
                          <a:ea typeface="Cambria Math"/>
                          <a:sym typeface="Symbol"/>
                        </a:rPr>
                        <m:t>⟹</m:t>
                      </m:r>
                      <m:r>
                        <a:rPr lang="de-DE" sz="1600" i="1">
                          <a:latin typeface="Cambria Math"/>
                          <a:sym typeface="Symbol"/>
                        </a:rPr>
                        <m:t> </m:t>
                      </m:r>
                      <m:sSup>
                        <m:sSupPr>
                          <m:ctrlPr>
                            <a:rPr lang="de-DE" sz="1600" i="1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de-DE" sz="1600" i="1">
                              <a:latin typeface="Cambria Math"/>
                              <a:sym typeface="Symbol"/>
                            </a:rPr>
                            <m:t>𝑓</m:t>
                          </m:r>
                        </m:e>
                        <m:sup>
                          <m:r>
                            <a:rPr lang="de-DE" sz="1600" i="1">
                              <a:latin typeface="Cambria Math"/>
                              <a:sym typeface="Symbol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r>
                            <a:rPr lang="de-DE" sz="1600" i="1">
                              <a:latin typeface="Cambria Math"/>
                              <a:sym typeface="Symbol"/>
                            </a:rPr>
                            <m:t>𝑥</m:t>
                          </m:r>
                        </m:e>
                      </m:d>
                      <m:r>
                        <a:rPr lang="de-DE" sz="1600" i="1">
                          <a:latin typeface="Cambria Math"/>
                          <a:sym typeface="Symbol"/>
                        </a:rPr>
                        <m:t>=</m:t>
                      </m:r>
                      <m:limLow>
                        <m:limLowPr>
                          <m:ctrlPr>
                            <a:rPr lang="de-DE" sz="1600" i="1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de-DE" sz="1600" i="1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groupChrPr>
                            <m:e>
                              <m:r>
                                <a:rPr lang="de-DE" sz="1600" i="1">
                                  <a:latin typeface="Cambria Math"/>
                                  <a:sym typeface="Symbol"/>
                                </a:rPr>
                                <m:t>2</m:t>
                              </m:r>
                              <m:r>
                                <a:rPr lang="de-DE" sz="1600" i="1">
                                  <a:latin typeface="Cambria Math"/>
                                  <a:sym typeface="Symbol"/>
                                </a:rPr>
                                <m:t>𝑥</m:t>
                              </m:r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de-DE" sz="1600" i="1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de-DE" sz="1600">
                                  <a:latin typeface="Cambria Math"/>
                                  <a:sym typeface="Symbol"/>
                                </a:rPr>
                                <m:t>innere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600">
                                  <a:latin typeface="Cambria Math"/>
                                  <a:sym typeface="Symbol"/>
                                </a:rPr>
                                <m:t>Abl</m:t>
                              </m:r>
                              <m:r>
                                <m:rPr>
                                  <m:nor/>
                                </m:rPr>
                                <a:rPr lang="de-DE" sz="1600">
                                  <a:latin typeface="Cambria Math"/>
                                  <a:sym typeface="Symbol"/>
                                </a:rPr>
                                <m:t>.</m:t>
                              </m:r>
                            </m:e>
                          </m:eqArr>
                        </m:lim>
                      </m:limLow>
                      <m:r>
                        <a:rPr lang="de-DE" sz="1600" i="1">
                          <a:latin typeface="Cambria Math"/>
                          <a:ea typeface="Cambria Math"/>
                          <a:sym typeface="Symbol"/>
                        </a:rPr>
                        <m:t>∙ </m:t>
                      </m:r>
                      <m:limLow>
                        <m:limLowPr>
                          <m:ctrlPr>
                            <a:rPr lang="de-DE" sz="1600" i="1">
                              <a:latin typeface="Cambria Math" panose="02040503050406030204" pitchFamily="18" charset="0"/>
                              <a:ea typeface="Cambria Math"/>
                              <a:sym typeface="Symbol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de-DE" sz="1600" i="1">
                                  <a:latin typeface="Cambria Math" panose="02040503050406030204" pitchFamily="18" charset="0"/>
                                  <a:ea typeface="Cambria Math"/>
                                  <a:sym typeface="Symbol"/>
                                </a:rPr>
                              </m:ctrlPr>
                            </m:groupChrPr>
                            <m:e>
                              <m:r>
                                <a:rPr lang="de-DE" sz="1600" i="1">
                                  <a:latin typeface="Cambria Math"/>
                                  <a:ea typeface="Cambria Math"/>
                                  <a:sym typeface="Symbol"/>
                                </a:rPr>
                                <m:t>𝑐𝑜𝑠</m:t>
                              </m:r>
                              <m:d>
                                <m:dPr>
                                  <m:ctrlPr>
                                    <a:rPr lang="de-DE" sz="1600" i="1">
                                      <a:latin typeface="Cambria Math" panose="02040503050406030204" pitchFamily="18" charset="0"/>
                                      <a:ea typeface="Cambria Math"/>
                                      <a:sym typeface="Symbol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1600" i="1">
                                          <a:latin typeface="Cambria Math" panose="02040503050406030204" pitchFamily="18" charset="0"/>
                                          <a:ea typeface="Cambria Math"/>
                                          <a:sym typeface="Symbol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600" i="1">
                                          <a:latin typeface="Cambria Math"/>
                                          <a:ea typeface="Cambria Math"/>
                                          <a:sym typeface="Symbol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1600" i="1">
                                          <a:latin typeface="Cambria Math"/>
                                          <a:ea typeface="Cambria Math"/>
                                          <a:sym typeface="Symbol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1600" i="1">
                                      <a:latin typeface="Cambria Math"/>
                                      <a:ea typeface="Cambria Math"/>
                                      <a:sym typeface="Symbol"/>
                                    </a:rPr>
                                    <m:t>−3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ä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u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ß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ere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Abl</m:t>
                          </m:r>
                          <m:r>
                            <m:rPr>
                              <m:nor/>
                            </m:rPr>
                            <a:rPr lang="de-DE" sz="1600">
                              <a:latin typeface="Cambria Math"/>
                              <a:ea typeface="Cambria Math"/>
                              <a:sym typeface="Symbol"/>
                            </a:rPr>
                            <m:t>.</m:t>
                          </m:r>
                        </m:lim>
                      </m:limLow>
                    </m:oMath>
                  </m:oMathPara>
                </a14:m>
                <a:endParaRPr lang="de-DE" sz="2000" dirty="0"/>
              </a:p>
              <a:p>
                <a:pPr>
                  <a:lnSpc>
                    <a:spcPct val="110000"/>
                  </a:lnSpc>
                  <a:spcBef>
                    <a:spcPts val="1200"/>
                  </a:spcBef>
                </a:pPr>
                <a:r>
                  <a:rPr lang="de-DE" sz="2000" dirty="0"/>
                  <a:t>Binomischer Lehrsatz</a:t>
                </a:r>
              </a:p>
              <a:p>
                <a:pPr marL="360363" lvl="1" indent="-360363" algn="just">
                  <a:lnSpc>
                    <a:spcPct val="110000"/>
                  </a:lnSpc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de-DE" sz="16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de-DE" sz="16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de-DE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m:rPr>
                          <m:aln/>
                        </m:rPr>
                        <a:rPr lang="de-DE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de-DE" sz="1600" i="1">
                                  <a:latin typeface="Cambria Math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de-DE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de-DE" sz="16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de-DE" sz="16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de-DE" sz="1600" i="1">
                              <a:latin typeface="Cambria Math"/>
                            </a:rPr>
                            <m:t>𝑛</m:t>
                          </m:r>
                          <m:r>
                            <a:rPr lang="de-DE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de-DE" sz="16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i="1">
                          <a:latin typeface="Cambria Math"/>
                        </a:rPr>
                        <m:t>𝑏</m:t>
                      </m:r>
                      <m:r>
                        <a:rPr lang="de-DE" sz="1600" i="1">
                          <a:latin typeface="Cambria Math"/>
                        </a:rPr>
                        <m:t>+⋯+</m:t>
                      </m:r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de-DE" sz="16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de-DE" sz="1600" i="1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de-DE" sz="1600" i="1">
                              <a:latin typeface="Cambria Math"/>
                            </a:rPr>
                            <m:t>𝑛</m:t>
                          </m:r>
                          <m:r>
                            <a:rPr lang="de-DE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de-DE" sz="16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de-DE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de-DE" sz="16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1600" i="1">
                              <a:latin typeface="Cambria Math"/>
                            </a:rPr>
                            <m:t>𝑘</m:t>
                          </m:r>
                          <m:r>
                            <a:rPr lang="de-DE" sz="1600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de-DE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de-DE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600" i="1"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e-DE" sz="1600" i="1">
                                      <a:latin typeface="Cambria Math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600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sz="16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de-DE" sz="16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16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DE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600" i="1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DE" sz="16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sz="1600" dirty="0"/>
              </a:p>
              <a:p>
                <a:pPr>
                  <a:spcBef>
                    <a:spcPts val="1200"/>
                  </a:spcBef>
                </a:pPr>
                <a:r>
                  <a:rPr lang="de-DE" sz="2000" dirty="0"/>
                  <a:t>Vektorprodukt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de-DE" sz="2000" i="1"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000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de-DE" sz="2000" i="1"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000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000" i="1"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de-DE" sz="2000" dirty="0"/>
              </a:p>
              <a:p>
                <a:pPr>
                  <a:spcBef>
                    <a:spcPts val="1200"/>
                  </a:spcBef>
                </a:pPr>
                <a:r>
                  <a:rPr lang="de-DE" sz="2000" dirty="0"/>
                  <a:t>Länge eines Bogens</a:t>
                </a:r>
              </a:p>
              <a:p>
                <a:pPr marL="109728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latin typeface="Cambria Math"/>
                        </a:rPr>
                        <m:t>𝑙</m:t>
                      </m:r>
                      <m:r>
                        <a:rPr lang="de-DE" sz="2000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2000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de-DE" sz="2000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000" i="1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i="1">
                                      <a:latin typeface="Cambria Math"/>
                                    </a:rPr>
                                    <m:t>𝑓</m:t>
                                  </m:r>
                                  <m:r>
                                    <a:rPr lang="de-DE" sz="2000" i="1">
                                      <a:latin typeface="Cambria Math"/>
                                    </a:rPr>
                                    <m:t>′(</m:t>
                                  </m:r>
                                  <m:r>
                                    <a:rPr lang="de-DE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de-DE" sz="20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de-DE" sz="20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2000">
                              <a:latin typeface="Cambria Math"/>
                            </a:rPr>
                            <m:t>d</m:t>
                          </m:r>
                          <m:r>
                            <a:rPr lang="de-DE" sz="2000" i="1">
                              <a:latin typeface="Cambria Math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M. Ivens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Eine kleine Auswahl an Formeln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AB457-9EDC-4751-A75B-B17596E17AD8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07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Inhaltsplatzhalt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aln/>
                        </m:rPr>
                        <a:rPr lang="de-DE" i="1">
                          <a:latin typeface="Cambria Math"/>
                        </a:rPr>
                        <m:t>=</m:t>
                      </m:r>
                      <m:r>
                        <a:rPr lang="de-DE" i="1">
                          <a:latin typeface="Cambria Math"/>
                        </a:rPr>
                        <m:t>𝑎</m:t>
                      </m:r>
                      <m:r>
                        <a:rPr lang="de-DE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de-DE" i="1">
                          <a:latin typeface="Cambria Math"/>
                        </a:rPr>
                        <m:t>−</m:t>
                      </m:r>
                      <m:r>
                        <a:rPr lang="de-DE" i="1">
                          <a:latin typeface="Cambria Math"/>
                        </a:rPr>
                        <m:t>𝑏</m:t>
                      </m:r>
                      <m:r>
                        <a:rPr lang="de-DE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−</m:t>
                          </m:r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𝑎</m:t>
                      </m:r>
                      <m:r>
                        <a:rPr lang="de-DE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de-DE" i="1">
                          <a:latin typeface="Cambria Math"/>
                        </a:rPr>
                        <m:t>−</m:t>
                      </m:r>
                      <m:r>
                        <a:rPr lang="de-DE" i="1">
                          <a:latin typeface="Cambria Math"/>
                        </a:rPr>
                        <m:t>𝑏</m:t>
                      </m:r>
                      <m:r>
                        <a:rPr lang="de-DE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−</m:t>
                          </m:r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m:rPr>
                          <m:aln/>
                        </m:rPr>
                        <a:rPr lang="de-DE" i="1">
                          <a:latin typeface="Cambria Math"/>
                        </a:rPr>
                        <m:t>=</m:t>
                      </m:r>
                      <m:r>
                        <a:rPr lang="de-DE" i="1">
                          <a:latin typeface="Cambria Math"/>
                        </a:rPr>
                        <m:t>0     |∙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𝑎</m:t>
                      </m:r>
                      <m:r>
                        <a:rPr lang="de-DE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2</m:t>
                          </m:r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de-DE" i="1">
                          <a:latin typeface="Cambria Math"/>
                        </a:rPr>
                        <m:t>−</m:t>
                      </m:r>
                      <m:r>
                        <a:rPr lang="de-DE" i="1">
                          <a:latin typeface="Cambria Math"/>
                        </a:rPr>
                        <m:t>𝑏</m:t>
                      </m:r>
                      <m:r>
                        <m:rPr>
                          <m:aln/>
                        </m:rPr>
                        <a:rPr lang="de-DE" i="1">
                          <a:latin typeface="Cambria Math"/>
                        </a:rPr>
                        <m:t>=</m:t>
                      </m:r>
                      <m:r>
                        <a:rPr lang="de-DE" i="1">
                          <a:latin typeface="Cambria Math"/>
                        </a:rPr>
                        <m:t>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i="1">
                              <a:latin typeface="Cambria Math"/>
                            </a:rPr>
                            <m:t>2</m:t>
                          </m:r>
                          <m:r>
                            <a:rPr lang="de-DE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m:rPr>
                          <m:aln/>
                        </m:rPr>
                        <a:rPr lang="de-DE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de-DE" i="1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2</m:t>
                      </m:r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m:rPr>
                          <m:aln/>
                        </m:rPr>
                        <a:rPr lang="de-DE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DE" i="1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𝑥</m:t>
                      </m:r>
                      <m:r>
                        <m:rPr>
                          <m:aln/>
                        </m:rPr>
                        <a:rPr lang="de-DE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i="1">
                              <a:latin typeface="Cambria Math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DE" i="1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de-DE" dirty="0">
                  <a:effectLst/>
                </a:endParaRPr>
              </a:p>
            </p:txBody>
          </p:sp>
        </mc:Choice>
        <mc:Fallback xmlns="">
          <p:sp>
            <p:nvSpPr>
              <p:cNvPr id="2" name="Inhaltsplatzhalt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M. Ivens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b="0" dirty="0"/>
              <a:t>Ein Beispiel für zusammen gehörende Gleichungen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AB457-9EDC-4751-A75B-B17596E17AD8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151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M. Ivens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Einfügen eines Diagramms</a:t>
            </a:r>
          </a:p>
        </p:txBody>
      </p:sp>
      <p:graphicFrame>
        <p:nvGraphicFramePr>
          <p:cNvPr id="6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5321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AB457-9EDC-4751-A75B-B17596E17AD8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150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/>
              <a:t>M. Ivens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294774" y="2452826"/>
            <a:ext cx="4554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Danke für Eure Aufmerksamkeit ;-)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AB457-9EDC-4751-A75B-B17596E17AD8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8488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173</Words>
  <Application>Microsoft Office PowerPoint</Application>
  <PresentationFormat>Bildschirmpräsentation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Calibri</vt:lpstr>
      <vt:lpstr>Cambria Math</vt:lpstr>
      <vt:lpstr>Lucida Sans Unicode</vt:lpstr>
      <vt:lpstr>Symbol</vt:lpstr>
      <vt:lpstr>Verdana</vt:lpstr>
      <vt:lpstr>Wingdings 2</vt:lpstr>
      <vt:lpstr>Wingdings 3</vt:lpstr>
      <vt:lpstr>Deimos</vt:lpstr>
      <vt:lpstr>Bekannte Formeln aus der Mathematik</vt:lpstr>
      <vt:lpstr>Eine kleine Auswahl an Formeln</vt:lpstr>
      <vt:lpstr>Ein Beispiel für zusammen gehörende Gleichungen</vt:lpstr>
      <vt:lpstr>Einfügen eines Diagramms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Beispiel-Präsentation</dc:title>
  <dc:creator>Marcus</dc:creator>
  <cp:lastModifiedBy>Marcus</cp:lastModifiedBy>
  <cp:revision>40</cp:revision>
  <dcterms:created xsi:type="dcterms:W3CDTF">2013-02-20T22:39:44Z</dcterms:created>
  <dcterms:modified xsi:type="dcterms:W3CDTF">2017-04-23T11:29:03Z</dcterms:modified>
</cp:coreProperties>
</file>